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0525A-3173-4732-BB87-18174F3EB781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9A0BB-9CDC-44D2-A364-8E3D053D14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930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4929-56B4-4763-808D-5E9E97EB4D57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C21-A5B0-405B-A10E-3F42D65450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317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4929-56B4-4763-808D-5E9E97EB4D57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C21-A5B0-405B-A10E-3F42D65450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5156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4929-56B4-4763-808D-5E9E97EB4D57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C21-A5B0-405B-A10E-3F42D65450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35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4929-56B4-4763-808D-5E9E97EB4D57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C21-A5B0-405B-A10E-3F42D65450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429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4929-56B4-4763-808D-5E9E97EB4D57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C21-A5B0-405B-A10E-3F42D65450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198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4929-56B4-4763-808D-5E9E97EB4D57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C21-A5B0-405B-A10E-3F42D65450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478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4929-56B4-4763-808D-5E9E97EB4D57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C21-A5B0-405B-A10E-3F42D65450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180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4929-56B4-4763-808D-5E9E97EB4D57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C21-A5B0-405B-A10E-3F42D65450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51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4929-56B4-4763-808D-5E9E97EB4D57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C21-A5B0-405B-A10E-3F42D65450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885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4929-56B4-4763-808D-5E9E97EB4D57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C21-A5B0-405B-A10E-3F42D65450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90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4929-56B4-4763-808D-5E9E97EB4D57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1C21-A5B0-405B-A10E-3F42D65450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332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34929-56B4-4763-808D-5E9E97EB4D57}" type="datetimeFigureOut">
              <a:rPr lang="de-DE" smtClean="0"/>
              <a:t>23.03.2021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91C21-A5B0-405B-A10E-3F42D65450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176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jitsi.kmz-emmendingen.de/KBSWKCHLerngruppe6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676" y="0"/>
            <a:ext cx="9493937" cy="6858000"/>
          </a:xfrm>
          <a:prstGeom prst="rect">
            <a:avLst/>
          </a:prstGeom>
          <a:solidFill>
            <a:schemeClr val="bg2"/>
          </a:solidFill>
        </p:spPr>
      </p:pic>
      <p:pic>
        <p:nvPicPr>
          <p:cNvPr id="5" name="Bild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253" y="5226742"/>
            <a:ext cx="1519691" cy="1201900"/>
          </a:xfrm>
          <a:prstGeom prst="rect">
            <a:avLst/>
          </a:prstGeom>
        </p:spPr>
      </p:pic>
      <p:pic>
        <p:nvPicPr>
          <p:cNvPr id="6" name="Bild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60" y="542339"/>
            <a:ext cx="1357957" cy="1073987"/>
          </a:xfrm>
          <a:prstGeom prst="rect">
            <a:avLst/>
          </a:prstGeom>
        </p:spPr>
      </p:pic>
      <p:sp>
        <p:nvSpPr>
          <p:cNvPr id="9" name="Ellipse 8"/>
          <p:cNvSpPr/>
          <p:nvPr/>
        </p:nvSpPr>
        <p:spPr>
          <a:xfrm>
            <a:off x="4290646" y="1814732"/>
            <a:ext cx="3938953" cy="3773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331" y="2102845"/>
            <a:ext cx="3197581" cy="3197581"/>
          </a:xfrm>
          <a:prstGeom prst="rect">
            <a:avLst/>
          </a:prstGeom>
          <a:effectLst>
            <a:softEdge rad="304800"/>
          </a:effectLst>
        </p:spPr>
      </p:pic>
    </p:spTree>
    <p:extLst>
      <p:ext uri="{BB962C8B-B14F-4D97-AF65-F5344CB8AC3E}">
        <p14:creationId xmlns:p14="http://schemas.microsoft.com/office/powerpoint/2010/main" val="3324719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8813"/>
            <a:ext cx="12192000" cy="6858000"/>
          </a:xfrm>
          <a:prstGeom prst="rect">
            <a:avLst/>
          </a:prstGeom>
        </p:spPr>
      </p:pic>
      <p:pic>
        <p:nvPicPr>
          <p:cNvPr id="6" name="Bild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2629" y="-350209"/>
            <a:ext cx="7344076" cy="5305035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829995" y="2827606"/>
            <a:ext cx="10986868" cy="339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x-none" sz="2000" dirty="0">
                <a:solidFill>
                  <a:schemeClr val="bg1"/>
                </a:solidFill>
                <a:latin typeface="Arial" pitchFamily="34" charset="0"/>
                <a:ea typeface="Source Sans Pro" charset="0"/>
                <a:cs typeface="Arial" pitchFamily="34" charset="0"/>
              </a:rPr>
              <a:t>Französisch ist die Sprache unseres Nachbarlandes.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x-none" sz="2000" dirty="0">
                <a:solidFill>
                  <a:schemeClr val="bg1"/>
                </a:solidFill>
                <a:latin typeface="Arial" pitchFamily="34" charset="0"/>
                <a:ea typeface="Source Sans Pro" charset="0"/>
                <a:cs typeface="Arial" pitchFamily="34" charset="0"/>
              </a:rPr>
              <a:t>In Europa sind Deutschland und Frankreich die wichtigsten Handelspartner füreinander.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x-none" sz="2000" dirty="0">
                <a:solidFill>
                  <a:schemeClr val="bg1"/>
                </a:solidFill>
                <a:latin typeface="Arial" pitchFamily="34" charset="0"/>
                <a:ea typeface="Source Sans Pro" charset="0"/>
                <a:cs typeface="Arial" pitchFamily="34" charset="0"/>
              </a:rPr>
              <a:t>280 Mio. Menschen sprechen Französisch auf fünf Kontinenten.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x-none" sz="2000" dirty="0">
                <a:solidFill>
                  <a:schemeClr val="bg1"/>
                </a:solidFill>
                <a:latin typeface="Arial" pitchFamily="34" charset="0"/>
                <a:ea typeface="Source Sans Pro" charset="0"/>
                <a:cs typeface="Arial" pitchFamily="34" charset="0"/>
              </a:rPr>
              <a:t>Mit Französisch werden interkulturelle Kompetenzen (sich mit Fremden auseinandersetzen, um es zu verstehen) geschult.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x-none" sz="2000" dirty="0">
                <a:solidFill>
                  <a:schemeClr val="bg1"/>
                </a:solidFill>
                <a:latin typeface="Arial" pitchFamily="34" charset="0"/>
                <a:ea typeface="Source Sans Pro" charset="0"/>
                <a:cs typeface="Arial" pitchFamily="34" charset="0"/>
              </a:rPr>
              <a:t>Französisch, als eine moderne Fremdsprache, spielt eine wichtige Rolle für den späteren Beruf und die Freizeit.</a:t>
            </a:r>
          </a:p>
        </p:txBody>
      </p:sp>
      <p:sp>
        <p:nvSpPr>
          <p:cNvPr id="8" name="Wolkenförmige Legende 7"/>
          <p:cNvSpPr/>
          <p:nvPr/>
        </p:nvSpPr>
        <p:spPr>
          <a:xfrm>
            <a:off x="7151447" y="0"/>
            <a:ext cx="4360985" cy="2511825"/>
          </a:xfrm>
          <a:prstGeom prst="cloudCallout">
            <a:avLst>
              <a:gd name="adj1" fmla="val 62996"/>
              <a:gd name="adj2" fmla="val 695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7887471" y="667677"/>
            <a:ext cx="31933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Warum Französisch lernen?</a:t>
            </a:r>
          </a:p>
        </p:txBody>
      </p:sp>
    </p:spTree>
    <p:extLst>
      <p:ext uri="{BB962C8B-B14F-4D97-AF65-F5344CB8AC3E}">
        <p14:creationId xmlns:p14="http://schemas.microsoft.com/office/powerpoint/2010/main" val="3400333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914399" y="240631"/>
            <a:ext cx="700102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500" b="1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Französisch in der Gemeinschaftsschule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914400" y="2433711"/>
            <a:ext cx="4909625" cy="2588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464236" y="1308295"/>
            <a:ext cx="7385539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00" i="1" dirty="0"/>
              <a:t>Wir erlernen folgende Inhalte:</a:t>
            </a:r>
          </a:p>
          <a:p>
            <a:endParaRPr lang="de-DE" sz="25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2500" i="1" dirty="0"/>
              <a:t>die französische Sprache </a:t>
            </a:r>
          </a:p>
          <a:p>
            <a:r>
              <a:rPr lang="de-DE" sz="2500" i="1" dirty="0"/>
              <a:t>    (schreiben, lesen, hören, sprechen)</a:t>
            </a:r>
          </a:p>
          <a:p>
            <a:endParaRPr lang="de-DE" sz="25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2500" i="1" dirty="0"/>
              <a:t>Frankreich und seine Besonderheiten (Kultur, Sehenswürdigkeiten, Städte, Lieder, …)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25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2500" i="1" dirty="0"/>
              <a:t>Französisch in der Welt (verschiedene Länder, in denen Französisch gesprochen wird)</a:t>
            </a:r>
          </a:p>
          <a:p>
            <a:endParaRPr lang="de-DE" sz="25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2500" i="1" dirty="0"/>
              <a:t>Unterschiede zwischen Deutschland und Frankreich </a:t>
            </a:r>
          </a:p>
          <a:p>
            <a:endParaRPr lang="de-DE" sz="25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25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775" y="0"/>
            <a:ext cx="4005406" cy="688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070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035" y="4128415"/>
            <a:ext cx="3802965" cy="2607111"/>
          </a:xfrm>
          <a:prstGeom prst="rect">
            <a:avLst/>
          </a:prstGeom>
        </p:spPr>
      </p:pic>
      <p:sp>
        <p:nvSpPr>
          <p:cNvPr id="2" name="Wolkenförmige Legende 1"/>
          <p:cNvSpPr/>
          <p:nvPr/>
        </p:nvSpPr>
        <p:spPr>
          <a:xfrm>
            <a:off x="970669" y="150389"/>
            <a:ext cx="6316394" cy="2511825"/>
          </a:xfrm>
          <a:prstGeom prst="cloudCallout">
            <a:avLst>
              <a:gd name="adj1" fmla="val 98048"/>
              <a:gd name="adj2" fmla="val -391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702190" y="978913"/>
            <a:ext cx="55848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b="1" i="1" dirty="0"/>
              <a:t>Soll ich Französisch wählen???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85333" y="2887297"/>
            <a:ext cx="8018585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00" b="1" i="1" dirty="0"/>
              <a:t>Ja, wenn Ihr Kind…</a:t>
            </a:r>
          </a:p>
          <a:p>
            <a:pPr marL="342900" lvl="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de-DE" sz="2500" b="1" i="1" dirty="0"/>
              <a:t> Freude am Erlernen einer Fremdsprache hat (Vokabeln!)</a:t>
            </a:r>
          </a:p>
          <a:p>
            <a:pPr marL="342900" lvl="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de-DE" sz="2500" b="1" i="1" dirty="0"/>
              <a:t>Lust auf Französisch hat</a:t>
            </a:r>
          </a:p>
          <a:p>
            <a:pPr marL="342900" lvl="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de-DE" sz="2500" b="1" i="1" dirty="0"/>
              <a:t>eine neue Kultur, ein neues Land, neue Menschen kennenlernen möchte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5216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>
          <a:xfrm>
            <a:off x="5155795" y="2112682"/>
            <a:ext cx="577641" cy="3116227"/>
          </a:xfrm>
          <a:prstGeom prst="rect">
            <a:avLst/>
          </a:prstGeom>
          <a:solidFill>
            <a:srgbClr val="1EAEBD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de-DE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16" name="Rechteck 15"/>
          <p:cNvSpPr/>
          <p:nvPr/>
        </p:nvSpPr>
        <p:spPr>
          <a:xfrm>
            <a:off x="1743349" y="1851211"/>
            <a:ext cx="621028" cy="3377698"/>
          </a:xfrm>
          <a:prstGeom prst="rect">
            <a:avLst/>
          </a:prstGeom>
          <a:solidFill>
            <a:srgbClr val="1EAEBD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de-DE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910044" y="189433"/>
            <a:ext cx="10363201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500" b="1" i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Muss ich Französisch an der </a:t>
            </a:r>
            <a:r>
              <a:rPr lang="de-DE" sz="3500" b="1" i="1" u="sng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Kastelbergschule</a:t>
            </a:r>
            <a:r>
              <a:rPr lang="de-DE" sz="3500" b="1" i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 wählen, um das Abitur zu machen?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44133" y="5598360"/>
            <a:ext cx="111426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2200" b="1" dirty="0"/>
              <a:t>NEIN! </a:t>
            </a:r>
            <a:r>
              <a:rPr lang="de-DE" sz="2200" dirty="0"/>
              <a:t>Nach der 10. Klasse, kann an einem </a:t>
            </a:r>
            <a:r>
              <a:rPr lang="de-DE" sz="2200" b="1" dirty="0"/>
              <a:t>beruflichen Gymnasium </a:t>
            </a:r>
            <a:r>
              <a:rPr lang="de-DE" sz="2200" dirty="0"/>
              <a:t>das Abitur erzielt werden.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46598" y="6026237"/>
            <a:ext cx="10463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dirty="0"/>
              <a:t>Französisch muss nur dann verpflichtend an der </a:t>
            </a:r>
            <a:r>
              <a:rPr lang="de-DE" dirty="0" err="1"/>
              <a:t>Kastelbergschule</a:t>
            </a:r>
            <a:r>
              <a:rPr lang="de-DE" dirty="0"/>
              <a:t> belegt werden, wenn Ihr Kind nach der 10. Klasse auf ein </a:t>
            </a:r>
            <a:r>
              <a:rPr lang="de-DE" b="1" dirty="0"/>
              <a:t>allgemein bildendes Gymnasium </a:t>
            </a:r>
            <a:r>
              <a:rPr lang="de-DE" dirty="0"/>
              <a:t>wechseln soll.</a:t>
            </a:r>
          </a:p>
        </p:txBody>
      </p:sp>
      <p:sp>
        <p:nvSpPr>
          <p:cNvPr id="5" name="Titel 3"/>
          <p:cNvSpPr txBox="1">
            <a:spLocks/>
          </p:cNvSpPr>
          <p:nvPr/>
        </p:nvSpPr>
        <p:spPr>
          <a:xfrm>
            <a:off x="1641565" y="869917"/>
            <a:ext cx="8229600" cy="706760"/>
          </a:xfrm>
          <a:prstGeom prst="rect">
            <a:avLst/>
          </a:prstGeom>
        </p:spPr>
        <p:txBody>
          <a:bodyPr vert="horz" anchor="ctr">
            <a:normAutofit/>
          </a:bodyPr>
          <a:lstStyle>
            <a:defPPr>
              <a:defRPr lang="de-DE"/>
            </a:defPPr>
            <a:lvl1pPr>
              <a:spcBef>
                <a:spcPct val="0"/>
              </a:spcBef>
              <a:buNone/>
              <a:defRPr kumimoji="0" sz="36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r>
              <a:rPr lang="de-DE" sz="2200" dirty="0"/>
              <a:t>Bildungswege in der Sekundarstufe (Auswahl)</a:t>
            </a:r>
          </a:p>
        </p:txBody>
      </p:sp>
      <p:sp>
        <p:nvSpPr>
          <p:cNvPr id="6" name="Rechteck 5"/>
          <p:cNvSpPr/>
          <p:nvPr/>
        </p:nvSpPr>
        <p:spPr>
          <a:xfrm>
            <a:off x="1743349" y="1530958"/>
            <a:ext cx="8381181" cy="45719"/>
          </a:xfrm>
          <a:prstGeom prst="rect">
            <a:avLst/>
          </a:prstGeom>
          <a:solidFill>
            <a:srgbClr val="1EAE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3447436" y="303929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10" name="Richtungspfeil 9"/>
          <p:cNvSpPr/>
          <p:nvPr/>
        </p:nvSpPr>
        <p:spPr>
          <a:xfrm>
            <a:off x="5933939" y="3083549"/>
            <a:ext cx="3249359" cy="432000"/>
          </a:xfrm>
          <a:prstGeom prst="homePlate">
            <a:avLst/>
          </a:prstGeom>
          <a:solidFill>
            <a:srgbClr val="FFFFFF"/>
          </a:solidFill>
          <a:ln w="19050">
            <a:solidFill>
              <a:srgbClr val="73D4D6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Berufliches Gymnasium </a:t>
            </a:r>
          </a:p>
        </p:txBody>
      </p:sp>
      <p:sp>
        <p:nvSpPr>
          <p:cNvPr id="11" name="Richtungspfeil 10"/>
          <p:cNvSpPr/>
          <p:nvPr/>
        </p:nvSpPr>
        <p:spPr>
          <a:xfrm>
            <a:off x="1743349" y="2783205"/>
            <a:ext cx="3360110" cy="432000"/>
          </a:xfrm>
          <a:prstGeom prst="homePlate">
            <a:avLst/>
          </a:prstGeom>
          <a:solidFill>
            <a:srgbClr val="FFFFFF"/>
          </a:solidFill>
          <a:ln w="19050">
            <a:solidFill>
              <a:srgbClr val="3A5B9B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Realschule</a:t>
            </a:r>
          </a:p>
        </p:txBody>
      </p:sp>
      <p:sp>
        <p:nvSpPr>
          <p:cNvPr id="12" name="Richtungspfeil 11"/>
          <p:cNvSpPr/>
          <p:nvPr/>
        </p:nvSpPr>
        <p:spPr>
          <a:xfrm>
            <a:off x="1998276" y="2300399"/>
            <a:ext cx="3105183" cy="432000"/>
          </a:xfrm>
          <a:prstGeom prst="homePlate">
            <a:avLst/>
          </a:prstGeom>
          <a:solidFill>
            <a:srgbClr val="FFFFFF"/>
          </a:solidFill>
          <a:ln w="19050">
            <a:solidFill>
              <a:srgbClr val="3A5B9B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				       </a:t>
            </a:r>
          </a:p>
        </p:txBody>
      </p:sp>
      <p:sp>
        <p:nvSpPr>
          <p:cNvPr id="13" name="Richtungspfeil 12"/>
          <p:cNvSpPr/>
          <p:nvPr/>
        </p:nvSpPr>
        <p:spPr>
          <a:xfrm>
            <a:off x="1743350" y="3265110"/>
            <a:ext cx="3360111" cy="432000"/>
          </a:xfrm>
          <a:prstGeom prst="homePlate">
            <a:avLst/>
          </a:prstGeom>
          <a:solidFill>
            <a:srgbClr val="FFFFFF"/>
          </a:solidFill>
          <a:ln w="19050">
            <a:solidFill>
              <a:srgbClr val="3A5B9B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Werkrealschule</a:t>
            </a:r>
          </a:p>
        </p:txBody>
      </p:sp>
      <p:sp>
        <p:nvSpPr>
          <p:cNvPr id="14" name="Richtungspfeil 13"/>
          <p:cNvSpPr/>
          <p:nvPr/>
        </p:nvSpPr>
        <p:spPr>
          <a:xfrm>
            <a:off x="1743350" y="2300399"/>
            <a:ext cx="3360111" cy="432000"/>
          </a:xfrm>
          <a:prstGeom prst="homePlate">
            <a:avLst/>
          </a:prstGeom>
          <a:solidFill>
            <a:srgbClr val="FFFFFF"/>
          </a:solidFill>
          <a:ln w="19050">
            <a:solidFill>
              <a:srgbClr val="3A5B9B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Gemeinschaftsschule</a:t>
            </a:r>
          </a:p>
        </p:txBody>
      </p:sp>
      <p:sp>
        <p:nvSpPr>
          <p:cNvPr id="15" name="Richtungspfeil 14"/>
          <p:cNvSpPr/>
          <p:nvPr/>
        </p:nvSpPr>
        <p:spPr>
          <a:xfrm>
            <a:off x="1743350" y="1851211"/>
            <a:ext cx="7533014" cy="432000"/>
          </a:xfrm>
          <a:prstGeom prst="homePlate">
            <a:avLst/>
          </a:prstGeom>
          <a:solidFill>
            <a:srgbClr val="FFFFFF"/>
          </a:solidFill>
          <a:ln w="19050">
            <a:solidFill>
              <a:srgbClr val="3A5B9B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Allgemein bildendes Gymnasium </a:t>
            </a:r>
          </a:p>
        </p:txBody>
      </p:sp>
      <p:sp>
        <p:nvSpPr>
          <p:cNvPr id="18" name="Rechteck 17"/>
          <p:cNvSpPr/>
          <p:nvPr/>
        </p:nvSpPr>
        <p:spPr>
          <a:xfrm>
            <a:off x="9439608" y="1751924"/>
            <a:ext cx="684922" cy="2323687"/>
          </a:xfrm>
          <a:prstGeom prst="rect">
            <a:avLst/>
          </a:prstGeom>
          <a:solidFill>
            <a:srgbClr val="1EAEBD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Allgemeine </a:t>
            </a:r>
          </a:p>
          <a:p>
            <a:pPr algn="ctr"/>
            <a:r>
              <a:rPr lang="de-DE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Hochschulreife </a:t>
            </a:r>
          </a:p>
        </p:txBody>
      </p:sp>
      <p:sp>
        <p:nvSpPr>
          <p:cNvPr id="20" name="Textfeld 19"/>
          <p:cNvSpPr txBox="1"/>
          <p:nvPr/>
        </p:nvSpPr>
        <p:spPr>
          <a:xfrm rot="16200000">
            <a:off x="4294234" y="3538011"/>
            <a:ext cx="23088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Mittlerer Bildungsabschluss</a:t>
            </a:r>
          </a:p>
        </p:txBody>
      </p:sp>
      <p:sp>
        <p:nvSpPr>
          <p:cNvPr id="21" name="Textfeld 20"/>
          <p:cNvSpPr txBox="1"/>
          <p:nvPr/>
        </p:nvSpPr>
        <p:spPr>
          <a:xfrm rot="16200000">
            <a:off x="1342079" y="4246756"/>
            <a:ext cx="13123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Hauptschulabschluss</a:t>
            </a:r>
          </a:p>
        </p:txBody>
      </p:sp>
      <p:sp>
        <p:nvSpPr>
          <p:cNvPr id="22" name="Rechteck 21"/>
          <p:cNvSpPr/>
          <p:nvPr/>
        </p:nvSpPr>
        <p:spPr>
          <a:xfrm>
            <a:off x="9439608" y="4204955"/>
            <a:ext cx="720000" cy="1080000"/>
          </a:xfrm>
          <a:prstGeom prst="rect">
            <a:avLst/>
          </a:prstGeom>
          <a:solidFill>
            <a:srgbClr val="1EAEBD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Fachhoch-schulreife </a:t>
            </a:r>
          </a:p>
        </p:txBody>
      </p:sp>
      <p:sp>
        <p:nvSpPr>
          <p:cNvPr id="23" name="Richtungspfeil 22"/>
          <p:cNvSpPr/>
          <p:nvPr/>
        </p:nvSpPr>
        <p:spPr>
          <a:xfrm>
            <a:off x="5933939" y="4772431"/>
            <a:ext cx="3249361" cy="432000"/>
          </a:xfrm>
          <a:prstGeom prst="homePlate">
            <a:avLst/>
          </a:prstGeom>
          <a:solidFill>
            <a:srgbClr val="FFFFFF"/>
          </a:solidFill>
          <a:ln w="19050">
            <a:solidFill>
              <a:srgbClr val="73D4D6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Berufskolleg</a:t>
            </a:r>
          </a:p>
        </p:txBody>
      </p:sp>
      <p:sp>
        <p:nvSpPr>
          <p:cNvPr id="24" name="Rechteck 23"/>
          <p:cNvSpPr/>
          <p:nvPr/>
        </p:nvSpPr>
        <p:spPr>
          <a:xfrm>
            <a:off x="5933939" y="3624005"/>
            <a:ext cx="1254011" cy="1036772"/>
          </a:xfrm>
          <a:prstGeom prst="rect">
            <a:avLst/>
          </a:prstGeom>
          <a:solidFill>
            <a:srgbClr val="B3EBEF"/>
          </a:solidFill>
          <a:ln>
            <a:noFill/>
          </a:ln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616" tIns="110616" rIns="110616" bIns="110616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1600" dirty="0">
                <a:solidFill>
                  <a:schemeClr val="tx1"/>
                </a:solidFill>
                <a:latin typeface="Arial"/>
                <a:cs typeface="Arial"/>
              </a:rPr>
              <a:t>Duale oder schulische Berufs-ausbildung</a:t>
            </a:r>
          </a:p>
        </p:txBody>
      </p:sp>
      <p:sp>
        <p:nvSpPr>
          <p:cNvPr id="25" name="Richtungspfeil 24"/>
          <p:cNvSpPr/>
          <p:nvPr/>
        </p:nvSpPr>
        <p:spPr>
          <a:xfrm>
            <a:off x="7267437" y="3632545"/>
            <a:ext cx="1915861" cy="432000"/>
          </a:xfrm>
          <a:prstGeom prst="homePlate">
            <a:avLst/>
          </a:prstGeom>
          <a:solidFill>
            <a:srgbClr val="FFFFFF"/>
          </a:solidFill>
          <a:ln w="19050">
            <a:solidFill>
              <a:srgbClr val="73D4D6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Berufsoberschule </a:t>
            </a:r>
          </a:p>
        </p:txBody>
      </p:sp>
      <p:sp>
        <p:nvSpPr>
          <p:cNvPr id="26" name="Richtungspfeil 25"/>
          <p:cNvSpPr/>
          <p:nvPr/>
        </p:nvSpPr>
        <p:spPr>
          <a:xfrm>
            <a:off x="7267436" y="4272365"/>
            <a:ext cx="1915861" cy="432000"/>
          </a:xfrm>
          <a:prstGeom prst="homePlate">
            <a:avLst/>
          </a:prstGeom>
          <a:solidFill>
            <a:srgbClr val="FFFFFF"/>
          </a:solidFill>
          <a:ln w="19050">
            <a:solidFill>
              <a:srgbClr val="73D4D6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Fachschule 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222069" y="5383993"/>
            <a:ext cx="11743508" cy="13937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9352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686" y="1355671"/>
            <a:ext cx="9971315" cy="5333221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875211" y="211199"/>
            <a:ext cx="104035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4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Vielen Dank für Ihre Aufmerksamkeit und viel Erfolg bei der Wahl</a:t>
            </a:r>
            <a:r>
              <a:rPr lang="de-DE" sz="4000" b="1" dirty="0">
                <a:latin typeface="Angsana New" panose="02020603050405020304" pitchFamily="18" charset="-34"/>
                <a:cs typeface="Angsana New" panose="02020603050405020304" pitchFamily="18" charset="-34"/>
                <a:sym typeface="Wingdings" panose="05000000000000000000" pitchFamily="2" charset="2"/>
              </a:rPr>
              <a:t></a:t>
            </a:r>
            <a:r>
              <a:rPr lang="de-DE" sz="4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br>
              <a:rPr lang="de-DE" sz="40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de-DE" sz="4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499462" y="3905795"/>
            <a:ext cx="49563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/>
              <a:t>Fragen?</a:t>
            </a:r>
          </a:p>
          <a:p>
            <a:r>
              <a:rPr lang="de-DE" b="1" dirty="0"/>
              <a:t>Mittwoch, 24.3.2021 </a:t>
            </a:r>
          </a:p>
          <a:p>
            <a:r>
              <a:rPr lang="de-DE" b="1" dirty="0"/>
              <a:t>19.00-19.45 Uhr</a:t>
            </a:r>
            <a:endParaRPr lang="de-DE" dirty="0">
              <a:hlinkClick r:id="rId4"/>
            </a:endParaRPr>
          </a:p>
          <a:p>
            <a:r>
              <a:rPr lang="de-DE" dirty="0">
                <a:hlinkClick r:id="rId4"/>
              </a:rPr>
              <a:t>https://jitsi.kmz-emmendingen.de/KBSWKCHLerngruppe6b</a:t>
            </a:r>
            <a:endParaRPr lang="de-DE" dirty="0"/>
          </a:p>
          <a:p>
            <a:endParaRPr lang="de-DE" dirty="0"/>
          </a:p>
          <a:p>
            <a:r>
              <a:rPr lang="de-DE" dirty="0"/>
              <a:t>oder </a:t>
            </a:r>
            <a:r>
              <a:rPr lang="de-DE" b="1" dirty="0"/>
              <a:t>pfitzer@kastelbergschule.de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4419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Office PowerPoint</Application>
  <PresentationFormat>Breitbild</PresentationFormat>
  <Paragraphs>52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Angsana New</vt:lpstr>
      <vt:lpstr>Arial</vt:lpstr>
      <vt:lpstr>Calibri</vt:lpstr>
      <vt:lpstr>Calibri Light</vt:lpstr>
      <vt:lpstr>Garamond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Pfitzer</dc:creator>
  <cp:lastModifiedBy>Brunhilde Böhler</cp:lastModifiedBy>
  <cp:revision>13</cp:revision>
  <dcterms:created xsi:type="dcterms:W3CDTF">2021-03-22T11:44:37Z</dcterms:created>
  <dcterms:modified xsi:type="dcterms:W3CDTF">2021-03-23T11:42:21Z</dcterms:modified>
</cp:coreProperties>
</file>